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78" r:id="rId2"/>
    <p:sldId id="487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C8"/>
    <a:srgbClr val="7DC246"/>
    <a:srgbClr val="F05134"/>
    <a:srgbClr val="F58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75FF-34DF-4876-86DD-712E0BD7B09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499D-8A7F-4CE7-BA18-60259AE5F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97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7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6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8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4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4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6307-985F-4D33-A2DD-12F39959A1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6F4E-687B-4B9B-BB36-9F69A5D92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EB759-040E-44F7-8327-45C49DAE2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69B1B-6F26-41B9-9171-E862CAA8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C7E08-419F-4C7F-8DB5-43658981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16A2-390B-437B-8DAA-62C927EE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4BCE-E508-4C06-9495-3D3E87E2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25C70-F95B-4C35-BB1B-934DC25C5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58FBA-CE98-4562-997E-B905A944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A815-9EC6-4E16-873B-05ED8B5F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E6848-6FC8-4C1D-A2D6-40CCCC00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3ABE7-4B4A-491C-BEC7-9947369B3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79E4F-9483-410B-AD70-96EAC70FA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5C9C-8F1D-48AE-A413-65C0B4C0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B8622-1DBB-47D1-8EAB-093A0ADE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3566-58C4-4E89-8D80-54B5B8AD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4AB3-00F8-43D5-921F-44CF12A5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B037-3788-46D6-91C8-B480D3462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66955-31EE-4782-9F4D-F68F749E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A2DF-DC9F-49EC-8E83-4D58C02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312A1-7411-4093-BB6A-E8756292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2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B0F2-6E2B-4B54-8384-6FDC0601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462EB-5AFF-4804-ADF5-D7606BF9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AC42-FDF0-45E1-AEBE-D63EF633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23F1-BCAE-4D4F-94F9-9FC9A11A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9489-18F1-4EFE-9C19-6E3BA1EA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0BE8-2E32-42A9-8BC0-A8F218C8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7F20-04D0-4467-A14D-A5EC88B5B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E0BEB-EE2C-4FC0-9DE9-8A149933C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21F94-05AF-4076-A740-EA406BA0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19828-5F13-42F4-B058-BB42880F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A175B-F813-4890-BDC8-CF9B24F3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C8EE-5281-47A9-9F55-E9A73AE3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8940-99C4-49FA-AE59-2E842CCD7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07826-6C15-4427-8592-BB442718B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90323-047C-4133-8901-E45BF79CF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2B13B-FDA3-4968-A78A-F853740AF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01B63-211F-4D0F-8E07-5B80CDC8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E2349-43C8-4CD6-9CAE-52D1DB62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2D84B-98C3-4AC8-ADAA-5F0BD60A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9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3ED1-2AE9-4E38-8F9E-D88FD49C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CA03B-052C-4CA9-BB56-4A81C312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9C74F-8FC5-480E-BF98-88E3217C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0B04B-E744-4CE3-9E3A-24803256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A87A8-5D0A-46FA-B8F3-F02991CA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953B4-4088-48B1-B497-B946B901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7628A-45CB-4D1D-B4B7-225A8D5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9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218A-74AA-4943-8EA8-4728AA6B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A6F1D-36A1-4C93-B7C8-151693A3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CCD08-EE77-4287-9D25-47479BA50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EC08B-D013-45B4-B171-940630F7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34B99-2688-4CA3-AED7-5CC1BCF1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94C5E-B974-4288-850F-04837BFA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ABC5-2C20-4143-8ACD-0BF184DD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93E5D-BFD1-4FEE-9122-E464B20DD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11ED0-B227-42EB-B2FE-183B72F50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E8EC7-CC34-4338-95E3-67D1D4CD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702ED-90A4-4E04-B215-F25DB8B4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9CB26-AAA3-4B02-9AC6-3E3AF667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5C7B5-69C9-42B5-9447-14FF86A1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0787C-37C5-40C3-8EA0-E38DD5D2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5CAD-0694-438D-A52A-04F8CF645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5131-3A4B-4C46-B7FB-5AE3D63D00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8763-D923-4BA4-AE75-4DD925930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E94DE-D87E-4EA8-B449-0BCCEAB7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6BE64-97D0-4C1E-A75F-AB1EED8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0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23227D-22A9-4C4B-8DA9-27262BFA7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350457-9654-4073-9464-14781B367BB1}"/>
              </a:ext>
            </a:extLst>
          </p:cNvPr>
          <p:cNvSpPr/>
          <p:nvPr/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0070C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616DD1-165A-41B9-8250-D09EF4C58EE7}"/>
              </a:ext>
            </a:extLst>
          </p:cNvPr>
          <p:cNvSpPr txBox="1">
            <a:spLocks/>
          </p:cNvSpPr>
          <p:nvPr/>
        </p:nvSpPr>
        <p:spPr>
          <a:xfrm>
            <a:off x="1424241" y="1856237"/>
            <a:ext cx="9619803" cy="1345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CompleteCare</a:t>
            </a:r>
            <a:endParaRPr lang="en-US" sz="6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Medical Expense Reimbursement Plan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9A5084-539D-486C-8CED-0D4625FCB2A5}"/>
              </a:ext>
            </a:extLst>
          </p:cNvPr>
          <p:cNvCxnSpPr/>
          <p:nvPr/>
        </p:nvCxnSpPr>
        <p:spPr>
          <a:xfrm>
            <a:off x="1000125" y="1771650"/>
            <a:ext cx="0" cy="15144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5A958D-B9E8-454F-BB2E-1B2A55A2A4D3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fld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811B17-0872-4635-A828-AD6D52E02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1084" y="5550897"/>
            <a:ext cx="2873222" cy="53996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598663B-90D3-4632-957C-BCFC1405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0125" y="5564544"/>
            <a:ext cx="3595249" cy="526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84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099024" y="950963"/>
            <a:ext cx="1022393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Example: Susan’s Surgery (Part 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A794746-77D2-4AE4-B999-A193BCFB252F}"/>
              </a:ext>
            </a:extLst>
          </p:cNvPr>
          <p:cNvSpPr>
            <a:spLocks noGrp="1"/>
          </p:cNvSpPr>
          <p:nvPr/>
        </p:nvSpPr>
        <p:spPr>
          <a:xfrm>
            <a:off x="2575616" y="2055748"/>
            <a:ext cx="7162800" cy="105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Susan has an unexpected medical emergency and requires surgery as well as prescription medication. The following table shows the out-of-pockets savings that Susan would experience with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131023-39FB-4E98-A3B4-AED16EC94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0394" y="3184817"/>
            <a:ext cx="824816" cy="82481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BEAC7EC-6E2E-4BA7-8697-A58F95DA6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53762" y="3158293"/>
            <a:ext cx="810457" cy="81045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B1A762-1142-4232-A926-0D9367016606}"/>
              </a:ext>
            </a:extLst>
          </p:cNvPr>
          <p:cNvCxnSpPr/>
          <p:nvPr/>
        </p:nvCxnSpPr>
        <p:spPr>
          <a:xfrm flipV="1">
            <a:off x="6151967" y="3354786"/>
            <a:ext cx="0" cy="2362200"/>
          </a:xfrm>
          <a:prstGeom prst="line">
            <a:avLst/>
          </a:prstGeom>
          <a:ln w="254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1">
            <a:extLst>
              <a:ext uri="{FF2B5EF4-FFF2-40B4-BE49-F238E27FC236}">
                <a16:creationId xmlns:a16="http://schemas.microsoft.com/office/drawing/2014/main" id="{46575838-4E10-45FA-9428-CD745E327581}"/>
              </a:ext>
            </a:extLst>
          </p:cNvPr>
          <p:cNvSpPr txBox="1"/>
          <p:nvPr/>
        </p:nvSpPr>
        <p:spPr>
          <a:xfrm>
            <a:off x="2575616" y="4192986"/>
            <a:ext cx="2966751" cy="166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</a:t>
            </a:r>
            <a:b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  <a:br>
              <a:rPr lang="en-US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$500 Co-Pay</a:t>
            </a:r>
          </a:p>
          <a:p>
            <a:pPr algn="ctr">
              <a:lnSpc>
                <a:spcPts val="1500"/>
              </a:lnSpc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+$80 Prescriptions</a:t>
            </a:r>
            <a:b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__________________</a:t>
            </a:r>
          </a:p>
          <a:p>
            <a:pPr algn="ctr">
              <a:lnSpc>
                <a:spcPts val="1500"/>
              </a:lnSpc>
            </a:pPr>
            <a:endParaRPr lang="en-US" sz="2400" b="1" baseline="30000" dirty="0">
              <a:solidFill>
                <a:srgbClr val="F583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Susan owes $580</a:t>
            </a:r>
            <a:endParaRPr lang="en-US" b="1" dirty="0">
              <a:solidFill>
                <a:srgbClr val="F583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2CE2FBAE-2602-4324-A517-8027D13E0263}"/>
              </a:ext>
            </a:extLst>
          </p:cNvPr>
          <p:cNvSpPr txBox="1"/>
          <p:nvPr/>
        </p:nvSpPr>
        <p:spPr>
          <a:xfrm>
            <a:off x="6836715" y="4192986"/>
            <a:ext cx="3312175" cy="223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Spouse’s Group Plan &amp; </a:t>
            </a:r>
            <a:b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baseline="30000" dirty="0" err="1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2400" b="1" baseline="30000" dirty="0">
                <a:solidFill>
                  <a:srgbClr val="0A1F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400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$750 Co-Pay</a:t>
            </a:r>
          </a:p>
          <a:p>
            <a:pPr algn="ctr">
              <a:lnSpc>
                <a:spcPts val="1500"/>
              </a:lnSpc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+$80 Prescriptions</a:t>
            </a:r>
            <a:b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__________________</a:t>
            </a:r>
          </a:p>
          <a:p>
            <a:pPr algn="ctr">
              <a:lnSpc>
                <a:spcPts val="1500"/>
              </a:lnSpc>
            </a:pPr>
            <a:endParaRPr lang="en-US" sz="2400" b="1" baseline="30000" dirty="0">
              <a:solidFill>
                <a:srgbClr val="F583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$830</a:t>
            </a:r>
            <a:b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b="1" baseline="30000" dirty="0">
              <a:solidFill>
                <a:srgbClr val="7DC2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2400" b="1" baseline="30000" dirty="0">
                <a:solidFill>
                  <a:srgbClr val="7DC2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+$830 Reimbursement</a:t>
            </a:r>
          </a:p>
          <a:p>
            <a:pPr algn="ctr">
              <a:lnSpc>
                <a:spcPts val="1500"/>
              </a:lnSpc>
            </a:pPr>
            <a:r>
              <a:rPr lang="en-US" sz="2400" b="1" baseline="30000" dirty="0">
                <a:solidFill>
                  <a:srgbClr val="7DC2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Susan Owes = $0.00</a:t>
            </a:r>
            <a:endParaRPr lang="en-US" b="1" dirty="0">
              <a:solidFill>
                <a:srgbClr val="7DC2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099024" y="950963"/>
            <a:ext cx="1022393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If Alternative Coverage </a:t>
            </a:r>
            <a:b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Is More Expensive?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A794746-77D2-4AE4-B999-A193BCFB252F}"/>
              </a:ext>
            </a:extLst>
          </p:cNvPr>
          <p:cNvSpPr>
            <a:spLocks noGrp="1"/>
          </p:cNvSpPr>
          <p:nvPr/>
        </p:nvSpPr>
        <p:spPr>
          <a:xfrm>
            <a:off x="2551073" y="2316192"/>
            <a:ext cx="7162800" cy="796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Reimbursement of a portion of additional premiums paid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alternate coverage.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EE4D6A-3379-41B3-BEFD-6E2B0A327B60}"/>
              </a:ext>
            </a:extLst>
          </p:cNvPr>
          <p:cNvGrpSpPr/>
          <p:nvPr/>
        </p:nvGrpSpPr>
        <p:grpSpPr>
          <a:xfrm>
            <a:off x="2819521" y="3585941"/>
            <a:ext cx="6782937" cy="1634477"/>
            <a:chOff x="714128" y="2895600"/>
            <a:chExt cx="6782937" cy="1634477"/>
          </a:xfrm>
        </p:grpSpPr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B94E8C2-D040-410C-8B43-DD15074994D4}"/>
                </a:ext>
              </a:extLst>
            </p:cNvPr>
            <p:cNvSpPr txBox="1"/>
            <p:nvPr/>
          </p:nvSpPr>
          <p:spPr>
            <a:xfrm>
              <a:off x="5037835" y="3464211"/>
              <a:ext cx="144780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Two Party:</a:t>
              </a:r>
              <a:b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Up to $100</a:t>
              </a:r>
              <a:endParaRPr lang="en-U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D4C373-9473-4FE6-A63D-AE4ECB37D856}"/>
                </a:ext>
              </a:extLst>
            </p:cNvPr>
            <p:cNvSpPr/>
            <p:nvPr/>
          </p:nvSpPr>
          <p:spPr>
            <a:xfrm>
              <a:off x="714128" y="2895600"/>
              <a:ext cx="1629665" cy="16296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00" dirty="0">
                <a:solidFill>
                  <a:srgbClr val="0A1F6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D558C43B-249F-43E4-BF4B-78A814128AAA}"/>
                </a:ext>
              </a:extLst>
            </p:cNvPr>
            <p:cNvSpPr txBox="1"/>
            <p:nvPr/>
          </p:nvSpPr>
          <p:spPr>
            <a:xfrm>
              <a:off x="780407" y="3448822"/>
              <a:ext cx="14478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0074C8"/>
                  </a:solidFill>
                  <a:latin typeface="Arial" pitchFamily="34" charset="0"/>
                  <a:cs typeface="Arial" pitchFamily="34" charset="0"/>
                </a:rPr>
                <a:t>Premium</a:t>
              </a:r>
              <a:br>
                <a:rPr lang="en-US" sz="1300" b="1" dirty="0">
                  <a:solidFill>
                    <a:srgbClr val="0074C8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300" b="1" dirty="0">
                  <a:solidFill>
                    <a:srgbClr val="0074C8"/>
                  </a:solidFill>
                  <a:latin typeface="Arial" pitchFamily="34" charset="0"/>
                  <a:cs typeface="Arial" pitchFamily="34" charset="0"/>
                </a:rPr>
                <a:t>Reimbursement</a:t>
              </a:r>
              <a:endParaRPr lang="en-US" sz="1300" dirty="0">
                <a:solidFill>
                  <a:srgbClr val="0074C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F16372-A1BF-4908-BAB9-DA290B8D462D}"/>
                </a:ext>
              </a:extLst>
            </p:cNvPr>
            <p:cNvCxnSpPr/>
            <p:nvPr/>
          </p:nvCxnSpPr>
          <p:spPr>
            <a:xfrm flipH="1">
              <a:off x="2380608" y="3738612"/>
              <a:ext cx="4525264" cy="0"/>
            </a:xfrm>
            <a:prstGeom prst="line">
              <a:avLst/>
            </a:prstGeom>
            <a:ln w="25400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D5EEC4B-B488-4BC5-9F6F-7DDFA8884497}"/>
                </a:ext>
              </a:extLst>
            </p:cNvPr>
            <p:cNvSpPr/>
            <p:nvPr/>
          </p:nvSpPr>
          <p:spPr>
            <a:xfrm>
              <a:off x="5867400" y="2900412"/>
              <a:ext cx="1629665" cy="1629665"/>
            </a:xfrm>
            <a:prstGeom prst="ellipse">
              <a:avLst/>
            </a:prstGeom>
            <a:solidFill>
              <a:srgbClr val="F58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00" dirty="0">
                <a:solidFill>
                  <a:srgbClr val="8B0E0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9BFED563-E508-4A6D-A33C-3F1B03CEA160}"/>
                </a:ext>
              </a:extLst>
            </p:cNvPr>
            <p:cNvSpPr txBox="1"/>
            <p:nvPr/>
          </p:nvSpPr>
          <p:spPr>
            <a:xfrm>
              <a:off x="5943600" y="3352800"/>
              <a:ext cx="1447800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Family:</a:t>
              </a:r>
              <a:b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Up to $1,600 per month</a:t>
              </a:r>
              <a:endParaRPr lang="en-U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AB71D0-8614-4B48-9641-F956436B5C0A}"/>
                </a:ext>
              </a:extLst>
            </p:cNvPr>
            <p:cNvSpPr/>
            <p:nvPr/>
          </p:nvSpPr>
          <p:spPr>
            <a:xfrm>
              <a:off x="3341742" y="2900412"/>
              <a:ext cx="1629665" cy="1629665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00" dirty="0">
                <a:solidFill>
                  <a:srgbClr val="8B0E0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5D8CB3CA-906F-4299-B6D0-93DBC0CF24F9}"/>
                </a:ext>
              </a:extLst>
            </p:cNvPr>
            <p:cNvSpPr txBox="1"/>
            <p:nvPr/>
          </p:nvSpPr>
          <p:spPr>
            <a:xfrm>
              <a:off x="3432674" y="3352800"/>
              <a:ext cx="1447800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Single:</a:t>
              </a:r>
              <a:b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Up to $800 per month</a:t>
              </a:r>
              <a:endParaRPr lang="en-US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37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099024" y="950963"/>
            <a:ext cx="1022393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Premium Reimbursements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EB0F83-5B2F-4F48-8A3E-CB3A7B24F912}"/>
              </a:ext>
            </a:extLst>
          </p:cNvPr>
          <p:cNvGrpSpPr/>
          <p:nvPr/>
        </p:nvGrpSpPr>
        <p:grpSpPr>
          <a:xfrm>
            <a:off x="2171700" y="2441089"/>
            <a:ext cx="7848600" cy="609600"/>
            <a:chOff x="533400" y="1712259"/>
            <a:chExt cx="7848600" cy="609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72D75F9-4CED-4B31-AE96-05300F8D7F14}"/>
                </a:ext>
              </a:extLst>
            </p:cNvPr>
            <p:cNvSpPr/>
            <p:nvPr/>
          </p:nvSpPr>
          <p:spPr>
            <a:xfrm>
              <a:off x="838200" y="1712259"/>
              <a:ext cx="72390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Premium reimbursements are only paid on amounts </a:t>
              </a:r>
              <a:r>
                <a:rPr lang="en-US" sz="1500" b="1" u="sng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above</a:t>
              </a:r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cost of coverage through the employer’s group plan 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9C8652-9319-4633-9298-09B437FC223A}"/>
                </a:ext>
              </a:extLst>
            </p:cNvPr>
            <p:cNvSpPr/>
            <p:nvPr/>
          </p:nvSpPr>
          <p:spPr>
            <a:xfrm>
              <a:off x="533400" y="1712259"/>
              <a:ext cx="609600" cy="609600"/>
            </a:xfrm>
            <a:prstGeom prst="ellipse">
              <a:avLst/>
            </a:prstGeom>
            <a:solidFill>
              <a:srgbClr val="F58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32AE6D-9105-4D20-A436-C69925CAFF54}"/>
                </a:ext>
              </a:extLst>
            </p:cNvPr>
            <p:cNvSpPr/>
            <p:nvPr/>
          </p:nvSpPr>
          <p:spPr>
            <a:xfrm>
              <a:off x="7772400" y="1712259"/>
              <a:ext cx="609600" cy="609600"/>
            </a:xfrm>
            <a:prstGeom prst="ellipse">
              <a:avLst/>
            </a:prstGeom>
            <a:solidFill>
              <a:srgbClr val="F58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874EEA-BC58-40B5-A50B-E7160C21D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4369" y="1843228"/>
              <a:ext cx="347663" cy="347663"/>
            </a:xfrm>
            <a:prstGeom prst="rect">
              <a:avLst/>
            </a:prstGeom>
            <a:noFill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2CD3A9-8DCF-429F-869D-68573193469B}"/>
              </a:ext>
            </a:extLst>
          </p:cNvPr>
          <p:cNvGrpSpPr/>
          <p:nvPr/>
        </p:nvGrpSpPr>
        <p:grpSpPr>
          <a:xfrm>
            <a:off x="2171700" y="3243430"/>
            <a:ext cx="7848600" cy="609600"/>
            <a:chOff x="533400" y="2550459"/>
            <a:chExt cx="7848600" cy="609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28FDA7-E543-4862-9A20-28967B15031C}"/>
                </a:ext>
              </a:extLst>
            </p:cNvPr>
            <p:cNvSpPr/>
            <p:nvPr/>
          </p:nvSpPr>
          <p:spPr>
            <a:xfrm>
              <a:off x="838200" y="2550459"/>
              <a:ext cx="72390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reimbursements, proof of premium contribution is required 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24FE211-5E0E-48B5-BA76-25FD57922CBE}"/>
                </a:ext>
              </a:extLst>
            </p:cNvPr>
            <p:cNvSpPr/>
            <p:nvPr/>
          </p:nvSpPr>
          <p:spPr>
            <a:xfrm>
              <a:off x="533400" y="2550459"/>
              <a:ext cx="609600" cy="609600"/>
            </a:xfrm>
            <a:prstGeom prst="ellipse">
              <a:avLst/>
            </a:prstGeom>
            <a:solidFill>
              <a:srgbClr val="F58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D802975-09F8-478F-B152-9F7C572FAD7E}"/>
                </a:ext>
              </a:extLst>
            </p:cNvPr>
            <p:cNvSpPr/>
            <p:nvPr/>
          </p:nvSpPr>
          <p:spPr>
            <a:xfrm>
              <a:off x="7772400" y="2550459"/>
              <a:ext cx="609600" cy="609600"/>
            </a:xfrm>
            <a:prstGeom prst="ellipse">
              <a:avLst/>
            </a:prstGeom>
            <a:solidFill>
              <a:srgbClr val="F58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516056-65C1-4A7C-968E-261E64E1E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4369" y="2681428"/>
              <a:ext cx="347663" cy="347663"/>
            </a:xfrm>
            <a:prstGeom prst="rect">
              <a:avLst/>
            </a:prstGeom>
            <a:noFill/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39F6B82-FE2E-4D80-9E71-86336AB412A3}"/>
              </a:ext>
            </a:extLst>
          </p:cNvPr>
          <p:cNvSpPr/>
          <p:nvPr/>
        </p:nvSpPr>
        <p:spPr>
          <a:xfrm>
            <a:off x="2476500" y="4081630"/>
            <a:ext cx="7239000" cy="609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reimbursements are paid monthly through payroll and are </a:t>
            </a:r>
          </a:p>
          <a:p>
            <a:pPr lvl="1"/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usually taxable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D0DDE1-7006-41FA-8DB8-EFB375163CA3}"/>
              </a:ext>
            </a:extLst>
          </p:cNvPr>
          <p:cNvSpPr/>
          <p:nvPr/>
        </p:nvSpPr>
        <p:spPr>
          <a:xfrm>
            <a:off x="2171700" y="4081630"/>
            <a:ext cx="609600" cy="609600"/>
          </a:xfrm>
          <a:prstGeom prst="ellipse">
            <a:avLst/>
          </a:prstGeom>
          <a:solidFill>
            <a:srgbClr val="F58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EABE24-5A46-4826-8E7B-6D4C2E5A226A}"/>
              </a:ext>
            </a:extLst>
          </p:cNvPr>
          <p:cNvSpPr/>
          <p:nvPr/>
        </p:nvSpPr>
        <p:spPr>
          <a:xfrm>
            <a:off x="9410700" y="4081630"/>
            <a:ext cx="609600" cy="609600"/>
          </a:xfrm>
          <a:prstGeom prst="ellipse">
            <a:avLst/>
          </a:prstGeom>
          <a:solidFill>
            <a:srgbClr val="F58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7B6431-2B9A-45F7-ADE2-18A2353C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2669" y="4212599"/>
            <a:ext cx="347663" cy="347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29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099024" y="950963"/>
            <a:ext cx="1022393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Does </a:t>
            </a:r>
            <a:r>
              <a:rPr lang="en-US" dirty="0" err="1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CompleteCare</a:t>
            </a: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Work?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DA794746-77D2-4AE4-B999-A193BCFB252F}"/>
              </a:ext>
            </a:extLst>
          </p:cNvPr>
          <p:cNvSpPr>
            <a:spLocks noGrp="1"/>
          </p:cNvSpPr>
          <p:nvPr/>
        </p:nvSpPr>
        <p:spPr>
          <a:xfrm>
            <a:off x="1988428" y="2287501"/>
            <a:ext cx="8390012" cy="361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4-Step Process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BB94E8C2-D040-410C-8B43-DD15074994D4}"/>
              </a:ext>
            </a:extLst>
          </p:cNvPr>
          <p:cNvSpPr txBox="1"/>
          <p:nvPr/>
        </p:nvSpPr>
        <p:spPr>
          <a:xfrm>
            <a:off x="6569063" y="3805221"/>
            <a:ext cx="14478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 Party:</a:t>
            </a:r>
            <a:b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 to $100</a:t>
            </a:r>
            <a:endParaRPr lang="en-US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91C68A-609C-42E0-B55C-758FC2E25594}"/>
              </a:ext>
            </a:extLst>
          </p:cNvPr>
          <p:cNvSpPr/>
          <p:nvPr/>
        </p:nvSpPr>
        <p:spPr>
          <a:xfrm>
            <a:off x="4136966" y="3123031"/>
            <a:ext cx="1855101" cy="1855101"/>
          </a:xfrm>
          <a:prstGeom prst="ellipse">
            <a:avLst/>
          </a:prstGeom>
          <a:solidFill>
            <a:srgbClr val="F58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B432613-F87E-4A6C-9C0B-EC99C2387C5F}"/>
              </a:ext>
            </a:extLst>
          </p:cNvPr>
          <p:cNvSpPr/>
          <p:nvPr/>
        </p:nvSpPr>
        <p:spPr>
          <a:xfrm>
            <a:off x="1988428" y="3123031"/>
            <a:ext cx="1855101" cy="1855101"/>
          </a:xfrm>
          <a:prstGeom prst="ellipse">
            <a:avLst/>
          </a:prstGeom>
          <a:solidFill>
            <a:srgbClr val="7D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675D174-465F-4CE2-87A5-92DB5DF94C0F}"/>
              </a:ext>
            </a:extLst>
          </p:cNvPr>
          <p:cNvSpPr/>
          <p:nvPr/>
        </p:nvSpPr>
        <p:spPr>
          <a:xfrm>
            <a:off x="8404516" y="3123031"/>
            <a:ext cx="1855101" cy="1855101"/>
          </a:xfrm>
          <a:prstGeom prst="ellipse">
            <a:avLst/>
          </a:prstGeom>
          <a:solidFill>
            <a:srgbClr val="F05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CAF3936-1571-4896-BC9B-99A1CCA35E7B}"/>
              </a:ext>
            </a:extLst>
          </p:cNvPr>
          <p:cNvSpPr/>
          <p:nvPr/>
        </p:nvSpPr>
        <p:spPr>
          <a:xfrm>
            <a:off x="6258940" y="3123031"/>
            <a:ext cx="1855101" cy="1855101"/>
          </a:xfrm>
          <a:prstGeom prst="ellipse">
            <a:avLst/>
          </a:prstGeom>
          <a:solidFill>
            <a:srgbClr val="00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9D8795-B67C-468C-B435-353846C491A9}"/>
              </a:ext>
            </a:extLst>
          </p:cNvPr>
          <p:cNvSpPr/>
          <p:nvPr/>
        </p:nvSpPr>
        <p:spPr>
          <a:xfrm>
            <a:off x="3718929" y="3779263"/>
            <a:ext cx="542636" cy="54263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D305F50-C7E7-4EDB-AA3E-A3624757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6416" y="3876750"/>
            <a:ext cx="347663" cy="347663"/>
          </a:xfrm>
          <a:prstGeom prst="rect">
            <a:avLst/>
          </a:prstGeom>
          <a:noFill/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8731F56-171F-4816-A910-E1D75AF12332}"/>
              </a:ext>
            </a:extLst>
          </p:cNvPr>
          <p:cNvSpPr/>
          <p:nvPr/>
        </p:nvSpPr>
        <p:spPr>
          <a:xfrm>
            <a:off x="5849419" y="3779263"/>
            <a:ext cx="542636" cy="54263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3029FD-FAA3-4D53-B5C7-3BE4C964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6906" y="3876750"/>
            <a:ext cx="347663" cy="347663"/>
          </a:xfrm>
          <a:prstGeom prst="rect">
            <a:avLst/>
          </a:prstGeom>
          <a:noFill/>
        </p:spPr>
      </p:pic>
      <p:sp>
        <p:nvSpPr>
          <p:cNvPr id="41" name="TextBox 42">
            <a:extLst>
              <a:ext uri="{FF2B5EF4-FFF2-40B4-BE49-F238E27FC236}">
                <a16:creationId xmlns:a16="http://schemas.microsoft.com/office/drawing/2014/main" id="{532FFB13-BAD2-40B2-A305-2CE2832D581E}"/>
              </a:ext>
            </a:extLst>
          </p:cNvPr>
          <p:cNvSpPr txBox="1"/>
          <p:nvPr/>
        </p:nvSpPr>
        <p:spPr>
          <a:xfrm>
            <a:off x="2064628" y="3580231"/>
            <a:ext cx="1676400" cy="91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 in alternate coverage and select </a:t>
            </a:r>
            <a:r>
              <a:rPr lang="en-US" sz="13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endParaRPr lang="en-US"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45DABB0D-F318-4198-87A8-D556218B819D}"/>
              </a:ext>
            </a:extLst>
          </p:cNvPr>
          <p:cNvSpPr txBox="1"/>
          <p:nvPr/>
        </p:nvSpPr>
        <p:spPr>
          <a:xfrm>
            <a:off x="4351433" y="3460345"/>
            <a:ext cx="144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the </a:t>
            </a:r>
            <a:r>
              <a:rPr lang="en-US" sz="13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r>
              <a:rPr lang="en-US" sz="1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enrollment and attestation form </a:t>
            </a:r>
          </a:p>
        </p:txBody>
      </p:sp>
      <p:sp>
        <p:nvSpPr>
          <p:cNvPr id="43" name="TextBox 45">
            <a:extLst>
              <a:ext uri="{FF2B5EF4-FFF2-40B4-BE49-F238E27FC236}">
                <a16:creationId xmlns:a16="http://schemas.microsoft.com/office/drawing/2014/main" id="{EA20F6D7-87CE-4DAE-948D-3D0BDE4459C7}"/>
              </a:ext>
            </a:extLst>
          </p:cNvPr>
          <p:cNvSpPr txBox="1"/>
          <p:nvPr/>
        </p:nvSpPr>
        <p:spPr>
          <a:xfrm>
            <a:off x="6448461" y="3604305"/>
            <a:ext cx="144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proof of alternate coverage and premiums paid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398A0D0-51C9-4172-A029-59ACA9867CD0}"/>
              </a:ext>
            </a:extLst>
          </p:cNvPr>
          <p:cNvSpPr/>
          <p:nvPr/>
        </p:nvSpPr>
        <p:spPr>
          <a:xfrm>
            <a:off x="7986129" y="3779263"/>
            <a:ext cx="542636" cy="54263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FE17786-06A1-450A-9C75-BAF5917C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3616" y="3876750"/>
            <a:ext cx="347663" cy="347663"/>
          </a:xfrm>
          <a:prstGeom prst="rect">
            <a:avLst/>
          </a:prstGeom>
          <a:noFill/>
        </p:spPr>
      </p:pic>
      <p:sp>
        <p:nvSpPr>
          <p:cNvPr id="46" name="TextBox 51">
            <a:extLst>
              <a:ext uri="{FF2B5EF4-FFF2-40B4-BE49-F238E27FC236}">
                <a16:creationId xmlns:a16="http://schemas.microsoft.com/office/drawing/2014/main" id="{9A7340D8-0FA7-4290-9B93-07D9D5E88431}"/>
              </a:ext>
            </a:extLst>
          </p:cNvPr>
          <p:cNvSpPr txBox="1"/>
          <p:nvPr/>
        </p:nvSpPr>
        <p:spPr>
          <a:xfrm>
            <a:off x="8534299" y="3304223"/>
            <a:ext cx="159553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</a:t>
            </a:r>
            <a:r>
              <a:rPr lang="en-US" sz="13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r>
              <a:rPr lang="en-US" sz="1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Card or submit claims for out-of-pocket expenses to be reimbursed</a:t>
            </a:r>
          </a:p>
        </p:txBody>
      </p:sp>
    </p:spTree>
    <p:extLst>
      <p:ext uri="{BB962C8B-B14F-4D97-AF65-F5344CB8AC3E}">
        <p14:creationId xmlns:p14="http://schemas.microsoft.com/office/powerpoint/2010/main" val="396663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099024" y="950963"/>
            <a:ext cx="1022393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to Get Reimbursed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7AAF71-2E1F-44F0-A2C0-DCB0E6144CA1}"/>
              </a:ext>
            </a:extLst>
          </p:cNvPr>
          <p:cNvGrpSpPr/>
          <p:nvPr/>
        </p:nvGrpSpPr>
        <p:grpSpPr>
          <a:xfrm>
            <a:off x="2171700" y="2453652"/>
            <a:ext cx="7848600" cy="609600"/>
            <a:chOff x="533400" y="1712259"/>
            <a:chExt cx="7848600" cy="6096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A47C270-3058-4547-B16C-190AE5E939B7}"/>
                </a:ext>
              </a:extLst>
            </p:cNvPr>
            <p:cNvSpPr/>
            <p:nvPr/>
          </p:nvSpPr>
          <p:spPr>
            <a:xfrm>
              <a:off x="838200" y="1712259"/>
              <a:ext cx="72390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Present Alternate Health Plan ID card  &amp; </a:t>
              </a:r>
              <a:r>
                <a:rPr lang="en-US" sz="15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CompleteCare</a:t>
              </a:r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ID Card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76C19FC-4314-461C-9905-469346A6282A}"/>
                </a:ext>
              </a:extLst>
            </p:cNvPr>
            <p:cNvSpPr/>
            <p:nvPr/>
          </p:nvSpPr>
          <p:spPr>
            <a:xfrm>
              <a:off x="533400" y="1712259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0F41D44-820D-4380-BFFF-7989F8098B06}"/>
                </a:ext>
              </a:extLst>
            </p:cNvPr>
            <p:cNvSpPr/>
            <p:nvPr/>
          </p:nvSpPr>
          <p:spPr>
            <a:xfrm>
              <a:off x="7772400" y="1712259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A00EE-90E6-4BAF-A6D3-C96D53226BB0}"/>
              </a:ext>
            </a:extLst>
          </p:cNvPr>
          <p:cNvGrpSpPr/>
          <p:nvPr/>
        </p:nvGrpSpPr>
        <p:grpSpPr>
          <a:xfrm>
            <a:off x="2171700" y="3291852"/>
            <a:ext cx="7848600" cy="609600"/>
            <a:chOff x="533400" y="2550459"/>
            <a:chExt cx="7848600" cy="6096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AFF87D7-8591-4C2D-81F6-1F251DF04635}"/>
                </a:ext>
              </a:extLst>
            </p:cNvPr>
            <p:cNvSpPr/>
            <p:nvPr/>
          </p:nvSpPr>
          <p:spPr>
            <a:xfrm>
              <a:off x="838200" y="2550459"/>
              <a:ext cx="72390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If provider does not accept </a:t>
              </a:r>
              <a:r>
                <a:rPr lang="en-US" sz="15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CompleteCare</a:t>
              </a:r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ID Card, pay for services </a:t>
              </a:r>
              <a:b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obtain a receipt and/or explanation of benefits (EOB)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221D1C6-1D1E-4E2B-A137-2F08FD00B259}"/>
                </a:ext>
              </a:extLst>
            </p:cNvPr>
            <p:cNvSpPr/>
            <p:nvPr/>
          </p:nvSpPr>
          <p:spPr>
            <a:xfrm>
              <a:off x="533400" y="2550459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2B79BE-A4E6-4BBA-8472-1943B5AA9D12}"/>
                </a:ext>
              </a:extLst>
            </p:cNvPr>
            <p:cNvSpPr/>
            <p:nvPr/>
          </p:nvSpPr>
          <p:spPr>
            <a:xfrm>
              <a:off x="7772400" y="2550459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BC3801-C6B5-475D-9499-805EC3402937}"/>
              </a:ext>
            </a:extLst>
          </p:cNvPr>
          <p:cNvGrpSpPr/>
          <p:nvPr/>
        </p:nvGrpSpPr>
        <p:grpSpPr>
          <a:xfrm>
            <a:off x="2171700" y="4130052"/>
            <a:ext cx="7848600" cy="609600"/>
            <a:chOff x="533400" y="3388659"/>
            <a:chExt cx="7848600" cy="6096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F09DFD-3E4A-4597-808B-60E837BD1A93}"/>
                </a:ext>
              </a:extLst>
            </p:cNvPr>
            <p:cNvSpPr/>
            <p:nvPr/>
          </p:nvSpPr>
          <p:spPr>
            <a:xfrm>
              <a:off x="838200" y="3388659"/>
              <a:ext cx="72390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Prepare and submit a claim to J&amp;K Consultants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3C9740F-4103-4009-B7E4-40D331F2933A}"/>
                </a:ext>
              </a:extLst>
            </p:cNvPr>
            <p:cNvSpPr/>
            <p:nvPr/>
          </p:nvSpPr>
          <p:spPr>
            <a:xfrm>
              <a:off x="533400" y="3388659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6315618-5343-4607-A6F1-483C8165A919}"/>
                </a:ext>
              </a:extLst>
            </p:cNvPr>
            <p:cNvSpPr/>
            <p:nvPr/>
          </p:nvSpPr>
          <p:spPr>
            <a:xfrm>
              <a:off x="7772400" y="3388659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2FAE59-3BE0-40A6-B31E-463B6BBEC8ED}"/>
              </a:ext>
            </a:extLst>
          </p:cNvPr>
          <p:cNvGrpSpPr/>
          <p:nvPr/>
        </p:nvGrpSpPr>
        <p:grpSpPr>
          <a:xfrm>
            <a:off x="2171700" y="4968252"/>
            <a:ext cx="7848600" cy="609600"/>
            <a:chOff x="533400" y="4226859"/>
            <a:chExt cx="7848600" cy="609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BCE949-39D4-4D27-8A9F-6366499147A4}"/>
                </a:ext>
              </a:extLst>
            </p:cNvPr>
            <p:cNvSpPr/>
            <p:nvPr/>
          </p:nvSpPr>
          <p:spPr>
            <a:xfrm>
              <a:off x="838200" y="4226859"/>
              <a:ext cx="72390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Claims are processed within two weeks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437BBE-E1DF-4F0D-BE1E-6A403BFBA976}"/>
                </a:ext>
              </a:extLst>
            </p:cNvPr>
            <p:cNvSpPr/>
            <p:nvPr/>
          </p:nvSpPr>
          <p:spPr>
            <a:xfrm>
              <a:off x="533400" y="4226859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8196CE-F59A-472A-A2A2-4F6DACDD889B}"/>
                </a:ext>
              </a:extLst>
            </p:cNvPr>
            <p:cNvSpPr/>
            <p:nvPr/>
          </p:nvSpPr>
          <p:spPr>
            <a:xfrm>
              <a:off x="7772400" y="4226859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580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099024" y="950963"/>
            <a:ext cx="1022393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Where Do I File Claims?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C1770C3-D516-4F9E-8F0A-081989752EA6}"/>
              </a:ext>
            </a:extLst>
          </p:cNvPr>
          <p:cNvSpPr>
            <a:spLocks noGrp="1"/>
          </p:cNvSpPr>
          <p:nvPr/>
        </p:nvSpPr>
        <p:spPr>
          <a:xfrm>
            <a:off x="2379689" y="2154252"/>
            <a:ext cx="8229600" cy="410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Claims Administrator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J&amp;K Consultants, Inc.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2605 Nicholson Road, Suite 1140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Sewickley, PA 15143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Hotline: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1.877.872.4232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Fax: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1.877.599.3724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5:30 AM – 5:00 PM PST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 – Friday, except Holidays</a:t>
            </a:r>
          </a:p>
          <a:p>
            <a:endParaRPr lang="en-US" dirty="0"/>
          </a:p>
        </p:txBody>
      </p:sp>
      <p:pic>
        <p:nvPicPr>
          <p:cNvPr id="32" name="Picture 31" descr="Image result for J&amp;K CONSULTANTS">
            <a:extLst>
              <a:ext uri="{FF2B5EF4-FFF2-40B4-BE49-F238E27FC236}">
                <a16:creationId xmlns:a16="http://schemas.microsoft.com/office/drawing/2014/main" id="{63A3474A-D319-4489-B2F3-E5951A62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689" y="4880599"/>
            <a:ext cx="2819400" cy="1118362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3ABE8D-8DE2-4C0A-BE4C-BA4445C2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089" y="2036561"/>
            <a:ext cx="3194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4B455E6-699D-4A32-B7C6-B2E855F154A9}"/>
              </a:ext>
            </a:extLst>
          </p:cNvPr>
          <p:cNvSpPr/>
          <p:nvPr/>
        </p:nvSpPr>
        <p:spPr>
          <a:xfrm>
            <a:off x="7089534" y="2036561"/>
            <a:ext cx="3194050" cy="3194050"/>
          </a:xfrm>
          <a:prstGeom prst="ellipse">
            <a:avLst/>
          </a:prstGeom>
          <a:noFill/>
          <a:ln w="28575">
            <a:solidFill>
              <a:srgbClr val="007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pward trend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893405" y="680730"/>
            <a:ext cx="880626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Burden of Medical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0FD2B1-9D60-43AE-8ED5-C0C99CD163C4}"/>
              </a:ext>
            </a:extLst>
          </p:cNvPr>
          <p:cNvGrpSpPr/>
          <p:nvPr/>
        </p:nvGrpSpPr>
        <p:grpSpPr>
          <a:xfrm>
            <a:off x="2171700" y="2434589"/>
            <a:ext cx="7801100" cy="609600"/>
            <a:chOff x="533400" y="1752600"/>
            <a:chExt cx="7801100" cy="6096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3BE0AD-D110-42C0-8D72-71DAAE56D129}"/>
                </a:ext>
              </a:extLst>
            </p:cNvPr>
            <p:cNvSpPr/>
            <p:nvPr/>
          </p:nvSpPr>
          <p:spPr>
            <a:xfrm>
              <a:off x="2057400" y="1752600"/>
              <a:ext cx="59436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U.S. families living paycheck to paycheck 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ACED04F-98B9-4EA9-AB97-3EBFCC502E21}"/>
                </a:ext>
              </a:extLst>
            </p:cNvPr>
            <p:cNvGrpSpPr/>
            <p:nvPr/>
          </p:nvGrpSpPr>
          <p:grpSpPr>
            <a:xfrm>
              <a:off x="533400" y="1752600"/>
              <a:ext cx="1905000" cy="609600"/>
              <a:chOff x="533400" y="1752600"/>
              <a:chExt cx="1905000" cy="6096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0236804-29E0-4EAF-9A9F-B1D0CEAAE882}"/>
                  </a:ext>
                </a:extLst>
              </p:cNvPr>
              <p:cNvSpPr/>
              <p:nvPr/>
            </p:nvSpPr>
            <p:spPr>
              <a:xfrm>
                <a:off x="533400" y="1752600"/>
                <a:ext cx="609600" cy="609600"/>
              </a:xfrm>
              <a:prstGeom prst="ellipse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89049C1-9886-46D0-8F05-34A0EE5DEE32}"/>
                  </a:ext>
                </a:extLst>
              </p:cNvPr>
              <p:cNvSpPr/>
              <p:nvPr/>
            </p:nvSpPr>
            <p:spPr>
              <a:xfrm>
                <a:off x="838200" y="1752600"/>
                <a:ext cx="1295400" cy="609600"/>
              </a:xfrm>
              <a:prstGeom prst="rect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50%+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6E1C97F-C1B9-4127-A857-EFE20B930A51}"/>
                  </a:ext>
                </a:extLst>
              </p:cNvPr>
              <p:cNvSpPr/>
              <p:nvPr/>
            </p:nvSpPr>
            <p:spPr>
              <a:xfrm>
                <a:off x="1828800" y="1752600"/>
                <a:ext cx="609600" cy="609600"/>
              </a:xfrm>
              <a:prstGeom prst="ellipse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1F05EBA-A6E9-47C5-9CAA-2DA8C52F8775}"/>
                </a:ext>
              </a:extLst>
            </p:cNvPr>
            <p:cNvSpPr/>
            <p:nvPr/>
          </p:nvSpPr>
          <p:spPr>
            <a:xfrm>
              <a:off x="7724900" y="1752600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3E9BC8-DB6F-44BB-9B84-C80746782EAC}"/>
              </a:ext>
            </a:extLst>
          </p:cNvPr>
          <p:cNvGrpSpPr/>
          <p:nvPr/>
        </p:nvGrpSpPr>
        <p:grpSpPr>
          <a:xfrm>
            <a:off x="2171700" y="3272789"/>
            <a:ext cx="7801100" cy="609600"/>
            <a:chOff x="533400" y="1752600"/>
            <a:chExt cx="7801100" cy="6096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2B7C97-B7E8-4616-89CA-D2751F33DC00}"/>
                </a:ext>
              </a:extLst>
            </p:cNvPr>
            <p:cNvSpPr/>
            <p:nvPr/>
          </p:nvSpPr>
          <p:spPr>
            <a:xfrm>
              <a:off x="2057400" y="1752600"/>
              <a:ext cx="59436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U.S. workers have less than $500 for emergencies 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EC20A59-61BE-4283-A03E-79A02150E285}"/>
                </a:ext>
              </a:extLst>
            </p:cNvPr>
            <p:cNvGrpSpPr/>
            <p:nvPr/>
          </p:nvGrpSpPr>
          <p:grpSpPr>
            <a:xfrm>
              <a:off x="533400" y="1752600"/>
              <a:ext cx="1905000" cy="609600"/>
              <a:chOff x="533400" y="1752600"/>
              <a:chExt cx="1905000" cy="6096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3175B0F-2D0B-4DB8-A3C7-679D457DC9D9}"/>
                  </a:ext>
                </a:extLst>
              </p:cNvPr>
              <p:cNvSpPr/>
              <p:nvPr/>
            </p:nvSpPr>
            <p:spPr>
              <a:xfrm>
                <a:off x="533400" y="1752600"/>
                <a:ext cx="609600" cy="609600"/>
              </a:xfrm>
              <a:prstGeom prst="ellipse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119F1D-90F1-4B07-A33C-D20D76936AC8}"/>
                  </a:ext>
                </a:extLst>
              </p:cNvPr>
              <p:cNvSpPr/>
              <p:nvPr/>
            </p:nvSpPr>
            <p:spPr>
              <a:xfrm>
                <a:off x="838200" y="1752600"/>
                <a:ext cx="1295400" cy="609600"/>
              </a:xfrm>
              <a:prstGeom prst="rect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31%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EC364BA-062F-4CC8-815A-7CB96F4E7EA1}"/>
                  </a:ext>
                </a:extLst>
              </p:cNvPr>
              <p:cNvSpPr/>
              <p:nvPr/>
            </p:nvSpPr>
            <p:spPr>
              <a:xfrm>
                <a:off x="1828800" y="1752600"/>
                <a:ext cx="609600" cy="609600"/>
              </a:xfrm>
              <a:prstGeom prst="ellipse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BB83B0F-F53B-40D3-953A-B4B02141FC59}"/>
                </a:ext>
              </a:extLst>
            </p:cNvPr>
            <p:cNvSpPr/>
            <p:nvPr/>
          </p:nvSpPr>
          <p:spPr>
            <a:xfrm>
              <a:off x="7724900" y="1752600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43DEB2-4A7F-4A26-A214-DF8B208B09C6}"/>
              </a:ext>
            </a:extLst>
          </p:cNvPr>
          <p:cNvGrpSpPr/>
          <p:nvPr/>
        </p:nvGrpSpPr>
        <p:grpSpPr>
          <a:xfrm>
            <a:off x="2171700" y="4110989"/>
            <a:ext cx="7801100" cy="609600"/>
            <a:chOff x="533400" y="1752600"/>
            <a:chExt cx="7801100" cy="6096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59EEB3-E82D-4226-863A-71BDCB44DCFF}"/>
                </a:ext>
              </a:extLst>
            </p:cNvPr>
            <p:cNvSpPr/>
            <p:nvPr/>
          </p:nvSpPr>
          <p:spPr>
            <a:xfrm>
              <a:off x="2057400" y="1752600"/>
              <a:ext cx="59436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Average out-of-pocket cost for hospital stay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DEA453-488F-48FE-8EB5-174C00A51776}"/>
                </a:ext>
              </a:extLst>
            </p:cNvPr>
            <p:cNvGrpSpPr/>
            <p:nvPr/>
          </p:nvGrpSpPr>
          <p:grpSpPr>
            <a:xfrm>
              <a:off x="533400" y="1752600"/>
              <a:ext cx="1905000" cy="609600"/>
              <a:chOff x="533400" y="1752600"/>
              <a:chExt cx="1905000" cy="6096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6BA1000-EDED-48A8-960D-F5BC681EA333}"/>
                  </a:ext>
                </a:extLst>
              </p:cNvPr>
              <p:cNvSpPr/>
              <p:nvPr/>
            </p:nvSpPr>
            <p:spPr>
              <a:xfrm>
                <a:off x="1828800" y="1752600"/>
                <a:ext cx="609600" cy="609600"/>
              </a:xfrm>
              <a:prstGeom prst="ellipse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92275E4-6BB9-4D50-A63F-47CDA4B4725F}"/>
                  </a:ext>
                </a:extLst>
              </p:cNvPr>
              <p:cNvSpPr/>
              <p:nvPr/>
            </p:nvSpPr>
            <p:spPr>
              <a:xfrm>
                <a:off x="533400" y="1752600"/>
                <a:ext cx="609600" cy="609600"/>
              </a:xfrm>
              <a:prstGeom prst="ellipse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A8E99E-9F34-49D4-87CE-EED8FD4D4C24}"/>
                  </a:ext>
                </a:extLst>
              </p:cNvPr>
              <p:cNvSpPr/>
              <p:nvPr/>
            </p:nvSpPr>
            <p:spPr>
              <a:xfrm>
                <a:off x="838200" y="1752600"/>
                <a:ext cx="1295400" cy="609600"/>
              </a:xfrm>
              <a:prstGeom prst="rect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$1,000+</a:t>
                </a: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39D1CF-914E-417E-AD7D-5F0729D71F09}"/>
                </a:ext>
              </a:extLst>
            </p:cNvPr>
            <p:cNvSpPr/>
            <p:nvPr/>
          </p:nvSpPr>
          <p:spPr>
            <a:xfrm>
              <a:off x="7724900" y="1752600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ED40C8-383D-49AA-AAC8-7EEADBCC631B}"/>
              </a:ext>
            </a:extLst>
          </p:cNvPr>
          <p:cNvGrpSpPr/>
          <p:nvPr/>
        </p:nvGrpSpPr>
        <p:grpSpPr>
          <a:xfrm>
            <a:off x="2171700" y="4949189"/>
            <a:ext cx="7801100" cy="609600"/>
            <a:chOff x="533400" y="1752600"/>
            <a:chExt cx="7801100" cy="609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06AFE3-6F8E-42E5-9BEC-9D826E2AD052}"/>
                </a:ext>
              </a:extLst>
            </p:cNvPr>
            <p:cNvSpPr/>
            <p:nvPr/>
          </p:nvSpPr>
          <p:spPr>
            <a:xfrm>
              <a:off x="2057400" y="1752600"/>
              <a:ext cx="59436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Family maximum out-of-pocket limit 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8E63F7A-018C-487B-9F9D-FEF2D904CB20}"/>
                </a:ext>
              </a:extLst>
            </p:cNvPr>
            <p:cNvGrpSpPr/>
            <p:nvPr/>
          </p:nvGrpSpPr>
          <p:grpSpPr>
            <a:xfrm>
              <a:off x="533400" y="1752600"/>
              <a:ext cx="1905000" cy="609600"/>
              <a:chOff x="533400" y="1752600"/>
              <a:chExt cx="1905000" cy="6096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0066999-6B86-4138-88BD-A556541A9D4F}"/>
                  </a:ext>
                </a:extLst>
              </p:cNvPr>
              <p:cNvSpPr/>
              <p:nvPr/>
            </p:nvSpPr>
            <p:spPr>
              <a:xfrm>
                <a:off x="1828800" y="1752600"/>
                <a:ext cx="609600" cy="609600"/>
              </a:xfrm>
              <a:prstGeom prst="ellipse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96D2BE2-6816-40C3-BB83-46DB1676DCB9}"/>
                  </a:ext>
                </a:extLst>
              </p:cNvPr>
              <p:cNvSpPr/>
              <p:nvPr/>
            </p:nvSpPr>
            <p:spPr>
              <a:xfrm>
                <a:off x="533400" y="1752600"/>
                <a:ext cx="609600" cy="609600"/>
              </a:xfrm>
              <a:prstGeom prst="ellipse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8610C7F-63E1-4E28-A7F5-769E6010400E}"/>
                  </a:ext>
                </a:extLst>
              </p:cNvPr>
              <p:cNvSpPr/>
              <p:nvPr/>
            </p:nvSpPr>
            <p:spPr>
              <a:xfrm>
                <a:off x="838200" y="1752600"/>
                <a:ext cx="1295400" cy="609600"/>
              </a:xfrm>
              <a:prstGeom prst="rect">
                <a:avLst/>
              </a:prstGeom>
              <a:solidFill>
                <a:srgbClr val="7DC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$16,300</a:t>
                </a: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E0C32E2-A661-4912-BB18-7577FE9909ED}"/>
                </a:ext>
              </a:extLst>
            </p:cNvPr>
            <p:cNvSpPr/>
            <p:nvPr/>
          </p:nvSpPr>
          <p:spPr>
            <a:xfrm>
              <a:off x="7724900" y="1752600"/>
              <a:ext cx="609600" cy="609600"/>
            </a:xfrm>
            <a:prstGeom prst="ellipse">
              <a:avLst/>
            </a:prstGeom>
            <a:solidFill>
              <a:srgbClr val="7DC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957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mbrella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697272" y="650775"/>
            <a:ext cx="880626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Imagine 100% Coverage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8018A5A7-E900-484D-85CE-3DCF8E80C2CF}"/>
              </a:ext>
            </a:extLst>
          </p:cNvPr>
          <p:cNvSpPr>
            <a:spLocks noGrp="1"/>
          </p:cNvSpPr>
          <p:nvPr/>
        </p:nvSpPr>
        <p:spPr>
          <a:xfrm>
            <a:off x="2194956" y="1960290"/>
            <a:ext cx="8229600" cy="410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Imagine if there was a product that could provide up to a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coverage experience.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9F684-04F5-4A47-9E42-79CE72383C0D}"/>
              </a:ext>
            </a:extLst>
          </p:cNvPr>
          <p:cNvGrpSpPr/>
          <p:nvPr/>
        </p:nvGrpSpPr>
        <p:grpSpPr>
          <a:xfrm>
            <a:off x="2271156" y="3518999"/>
            <a:ext cx="3417125" cy="609600"/>
            <a:chOff x="533400" y="3581400"/>
            <a:chExt cx="3417125" cy="6096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63A19FC-C4D1-4D04-8D40-8C05D76C59BA}"/>
                </a:ext>
              </a:extLst>
            </p:cNvPr>
            <p:cNvSpPr/>
            <p:nvPr/>
          </p:nvSpPr>
          <p:spPr>
            <a:xfrm>
              <a:off x="838200" y="3581400"/>
              <a:ext cx="28194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Deductibles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E4A75B3-0DCC-468C-8BC7-3112EDA9399A}"/>
                </a:ext>
              </a:extLst>
            </p:cNvPr>
            <p:cNvSpPr/>
            <p:nvPr/>
          </p:nvSpPr>
          <p:spPr>
            <a:xfrm>
              <a:off x="533400" y="3581400"/>
              <a:ext cx="609600" cy="60960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0EAD99F-086E-4CF2-B100-3FDA80CBA01C}"/>
                </a:ext>
              </a:extLst>
            </p:cNvPr>
            <p:cNvSpPr/>
            <p:nvPr/>
          </p:nvSpPr>
          <p:spPr>
            <a:xfrm>
              <a:off x="3340925" y="3581400"/>
              <a:ext cx="609600" cy="60960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9E45D1D-3F7C-4DE6-B0C6-D77A1782A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513" y="3719513"/>
              <a:ext cx="333375" cy="333375"/>
            </a:xfrm>
            <a:prstGeom prst="rect">
              <a:avLst/>
            </a:prstGeom>
            <a:noFill/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C6B0337-8D1B-4D81-A2B1-255662DFACC0}"/>
              </a:ext>
            </a:extLst>
          </p:cNvPr>
          <p:cNvGrpSpPr/>
          <p:nvPr/>
        </p:nvGrpSpPr>
        <p:grpSpPr>
          <a:xfrm>
            <a:off x="2271156" y="2680799"/>
            <a:ext cx="2807525" cy="609600"/>
            <a:chOff x="533400" y="2514600"/>
            <a:chExt cx="2807525" cy="6096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9CD55B2-7158-470F-90F3-9B403CED7C42}"/>
                </a:ext>
              </a:extLst>
            </p:cNvPr>
            <p:cNvSpPr/>
            <p:nvPr/>
          </p:nvSpPr>
          <p:spPr>
            <a:xfrm>
              <a:off x="838200" y="2514600"/>
              <a:ext cx="22098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Co-Pays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6328E88-7B58-48E3-B126-BAFA32406897}"/>
                </a:ext>
              </a:extLst>
            </p:cNvPr>
            <p:cNvSpPr/>
            <p:nvPr/>
          </p:nvSpPr>
          <p:spPr>
            <a:xfrm>
              <a:off x="533400" y="2514600"/>
              <a:ext cx="609600" cy="60960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0962F56-171F-44C1-BB50-09B2519A4449}"/>
                </a:ext>
              </a:extLst>
            </p:cNvPr>
            <p:cNvSpPr/>
            <p:nvPr/>
          </p:nvSpPr>
          <p:spPr>
            <a:xfrm>
              <a:off x="2731325" y="2514600"/>
              <a:ext cx="609600" cy="60960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TextBox 32">
              <a:extLst>
                <a:ext uri="{FF2B5EF4-FFF2-40B4-BE49-F238E27FC236}">
                  <a16:creationId xmlns:a16="http://schemas.microsoft.com/office/drawing/2014/main" id="{DECC704F-DA7F-48DE-8EBD-232E67C5DAAB}"/>
                </a:ext>
              </a:extLst>
            </p:cNvPr>
            <p:cNvSpPr txBox="1"/>
            <p:nvPr/>
          </p:nvSpPr>
          <p:spPr>
            <a:xfrm>
              <a:off x="685800" y="2565485"/>
              <a:ext cx="3048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$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0F453B4-6411-4B74-903C-EDA2956D137B}"/>
              </a:ext>
            </a:extLst>
          </p:cNvPr>
          <p:cNvGrpSpPr/>
          <p:nvPr/>
        </p:nvGrpSpPr>
        <p:grpSpPr>
          <a:xfrm>
            <a:off x="2271156" y="5195399"/>
            <a:ext cx="4636325" cy="609600"/>
            <a:chOff x="533400" y="5257800"/>
            <a:chExt cx="4636325" cy="609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56BA5A-DBEE-45E0-9465-9A9C19E3BD76}"/>
                </a:ext>
              </a:extLst>
            </p:cNvPr>
            <p:cNvSpPr/>
            <p:nvPr/>
          </p:nvSpPr>
          <p:spPr>
            <a:xfrm>
              <a:off x="838200" y="5257800"/>
              <a:ext cx="40386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Premium Contributions 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D21AB1B-05FB-433E-B92A-183AE17CEA65}"/>
                </a:ext>
              </a:extLst>
            </p:cNvPr>
            <p:cNvSpPr/>
            <p:nvPr/>
          </p:nvSpPr>
          <p:spPr>
            <a:xfrm>
              <a:off x="533400" y="5257800"/>
              <a:ext cx="609600" cy="60960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4EDC43B-925F-48E7-A7C0-C487D3516808}"/>
                </a:ext>
              </a:extLst>
            </p:cNvPr>
            <p:cNvSpPr/>
            <p:nvPr/>
          </p:nvSpPr>
          <p:spPr>
            <a:xfrm>
              <a:off x="4560125" y="5257800"/>
              <a:ext cx="609600" cy="60960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6047491-5632-49BF-96A6-6A54B2FD5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5160" y="5399419"/>
              <a:ext cx="326080" cy="326363"/>
            </a:xfrm>
            <a:prstGeom prst="rect">
              <a:avLst/>
            </a:prstGeom>
            <a:noFill/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C77EF6-8CF4-4B13-A78A-E1B8D9E345D9}"/>
              </a:ext>
            </a:extLst>
          </p:cNvPr>
          <p:cNvGrpSpPr/>
          <p:nvPr/>
        </p:nvGrpSpPr>
        <p:grpSpPr>
          <a:xfrm>
            <a:off x="2271156" y="4357199"/>
            <a:ext cx="4026725" cy="609600"/>
            <a:chOff x="533400" y="4419600"/>
            <a:chExt cx="4026725" cy="6096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E64739-C16E-4BFA-828B-F7BBC7E34314}"/>
                </a:ext>
              </a:extLst>
            </p:cNvPr>
            <p:cNvSpPr/>
            <p:nvPr/>
          </p:nvSpPr>
          <p:spPr>
            <a:xfrm>
              <a:off x="838200" y="4419600"/>
              <a:ext cx="3429000" cy="609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Co-Insurance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314E352-A46E-4FE9-A583-C30E153DA5AC}"/>
                </a:ext>
              </a:extLst>
            </p:cNvPr>
            <p:cNvSpPr/>
            <p:nvPr/>
          </p:nvSpPr>
          <p:spPr>
            <a:xfrm>
              <a:off x="533400" y="4419600"/>
              <a:ext cx="609600" cy="60960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A2BEC-90C6-4180-86F1-D63D68C2D892}"/>
                </a:ext>
              </a:extLst>
            </p:cNvPr>
            <p:cNvSpPr/>
            <p:nvPr/>
          </p:nvSpPr>
          <p:spPr>
            <a:xfrm>
              <a:off x="3950525" y="4419600"/>
              <a:ext cx="609600" cy="60960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CD6AD39-797D-4E5E-BAF7-25315A7F8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4572000"/>
              <a:ext cx="304800" cy="304800"/>
            </a:xfrm>
            <a:prstGeom prst="rect">
              <a:avLst/>
            </a:prstGeom>
            <a:noFill/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CCB3FC1-F474-4BCB-8D0D-4FC25906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1549" y="2860186"/>
            <a:ext cx="264001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6B6FE72-6509-45D6-B783-2B361C9137A9}"/>
              </a:ext>
            </a:extLst>
          </p:cNvPr>
          <p:cNvSpPr/>
          <p:nvPr/>
        </p:nvSpPr>
        <p:spPr>
          <a:xfrm>
            <a:off x="7960262" y="2860186"/>
            <a:ext cx="2640013" cy="2640013"/>
          </a:xfrm>
          <a:prstGeom prst="ellipse">
            <a:avLst/>
          </a:prstGeom>
          <a:noFill/>
          <a:ln w="28575">
            <a:solidFill>
              <a:srgbClr val="007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697272" y="699167"/>
            <a:ext cx="880626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Introducing: </a:t>
            </a:r>
            <a:r>
              <a:rPr lang="en-US" dirty="0" err="1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CompleteCare</a:t>
            </a:r>
            <a:endParaRPr lang="en-US" dirty="0">
              <a:solidFill>
                <a:srgbClr val="0070C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8C82129-3D25-4E0D-9DF4-F700E556E6F6}"/>
              </a:ext>
            </a:extLst>
          </p:cNvPr>
          <p:cNvSpPr>
            <a:spLocks noGrp="1"/>
          </p:cNvSpPr>
          <p:nvPr/>
        </p:nvSpPr>
        <p:spPr>
          <a:xfrm>
            <a:off x="2053201" y="1908703"/>
            <a:ext cx="8229600" cy="410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 financial product that incentivizes eligible employees to enroll in an alternate group medical plan for the opportunity to have up to 100% coverage of their out-of-pocket expenses. 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premium contribution will be deducted from 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paycheck.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C3F90C-7F28-4979-9B82-F158D8E04D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6666" t="7489" r="12500" b="2488"/>
          <a:stretch>
            <a:fillRect/>
          </a:stretch>
        </p:blipFill>
        <p:spPr>
          <a:xfrm>
            <a:off x="7751343" y="2867491"/>
            <a:ext cx="3200400" cy="315655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ECBC890-638E-40C2-A4DF-0D339555B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8376" b="39771"/>
          <a:stretch/>
        </p:blipFill>
        <p:spPr bwMode="auto">
          <a:xfrm>
            <a:off x="2028048" y="4762812"/>
            <a:ext cx="4457818" cy="1097280"/>
          </a:xfrm>
          <a:prstGeom prst="rect">
            <a:avLst/>
          </a:prstGeom>
          <a:noFill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A269081-CCC8-48F7-A8F6-DCD961EDAE1E}"/>
              </a:ext>
            </a:extLst>
          </p:cNvPr>
          <p:cNvSpPr/>
          <p:nvPr/>
        </p:nvSpPr>
        <p:spPr>
          <a:xfrm>
            <a:off x="7849590" y="2926165"/>
            <a:ext cx="3045798" cy="3045798"/>
          </a:xfrm>
          <a:prstGeom prst="ellipse">
            <a:avLst/>
          </a:prstGeom>
          <a:noFill/>
          <a:ln w="28575">
            <a:solidFill>
              <a:srgbClr val="007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697272" y="699167"/>
            <a:ext cx="880626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Who Is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71A4C1-3C08-4C2D-80AE-0699D5D60C06}"/>
              </a:ext>
            </a:extLst>
          </p:cNvPr>
          <p:cNvCxnSpPr/>
          <p:nvPr/>
        </p:nvCxnSpPr>
        <p:spPr>
          <a:xfrm flipH="1">
            <a:off x="4741256" y="5164245"/>
            <a:ext cx="1514764" cy="18472"/>
          </a:xfrm>
          <a:prstGeom prst="line">
            <a:avLst/>
          </a:prstGeom>
          <a:ln w="25400" cap="sq" cmpd="sng">
            <a:solidFill>
              <a:srgbClr val="7F7F7F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C0A61E-32B0-4682-81C1-7ED1E98C965D}"/>
              </a:ext>
            </a:extLst>
          </p:cNvPr>
          <p:cNvCxnSpPr/>
          <p:nvPr/>
        </p:nvCxnSpPr>
        <p:spPr>
          <a:xfrm flipH="1">
            <a:off x="4738947" y="2785881"/>
            <a:ext cx="3574473" cy="0"/>
          </a:xfrm>
          <a:prstGeom prst="line">
            <a:avLst/>
          </a:prstGeom>
          <a:ln w="25400" cap="sq" cmpd="sng">
            <a:solidFill>
              <a:srgbClr val="7F7F7F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BC171F-F632-45C5-B240-9A1348C7E5EA}"/>
              </a:ext>
            </a:extLst>
          </p:cNvPr>
          <p:cNvCxnSpPr/>
          <p:nvPr/>
        </p:nvCxnSpPr>
        <p:spPr>
          <a:xfrm flipH="1">
            <a:off x="4100008" y="4021245"/>
            <a:ext cx="632012" cy="0"/>
          </a:xfrm>
          <a:prstGeom prst="line">
            <a:avLst/>
          </a:prstGeom>
          <a:ln w="25400" cap="sq" cmpd="sng">
            <a:solidFill>
              <a:srgbClr val="7F7F7F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D8A72E39-3647-4379-8DA9-4D187AB28665}"/>
              </a:ext>
            </a:extLst>
          </p:cNvPr>
          <p:cNvSpPr/>
          <p:nvPr/>
        </p:nvSpPr>
        <p:spPr>
          <a:xfrm>
            <a:off x="1343227" y="2840145"/>
            <a:ext cx="3007793" cy="2362200"/>
          </a:xfrm>
          <a:prstGeom prst="roundRect">
            <a:avLst/>
          </a:prstGeom>
          <a:solidFill>
            <a:srgbClr val="00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1:</a:t>
            </a:r>
            <a:b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have access to alternate group medical coverage? </a:t>
            </a: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5CBC18FB-E9C4-462F-A1EF-5D7DD4E75A65}"/>
              </a:ext>
            </a:extLst>
          </p:cNvPr>
          <p:cNvSpPr/>
          <p:nvPr/>
        </p:nvSpPr>
        <p:spPr>
          <a:xfrm>
            <a:off x="5113021" y="2040045"/>
            <a:ext cx="2285999" cy="1600200"/>
          </a:xfrm>
          <a:prstGeom prst="roundRect">
            <a:avLst/>
          </a:prstGeom>
          <a:solidFill>
            <a:srgbClr val="F58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Yes, Question 2:</a:t>
            </a:r>
            <a:b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you currently enrolled in Mahtomedi ISD’s group medical plan or are you a new employee? </a:t>
            </a:r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9769C9C7-84F5-45FB-86ED-A10C526EF67D}"/>
              </a:ext>
            </a:extLst>
          </p:cNvPr>
          <p:cNvSpPr/>
          <p:nvPr/>
        </p:nvSpPr>
        <p:spPr>
          <a:xfrm>
            <a:off x="5265420" y="4402245"/>
            <a:ext cx="2133600" cy="16002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No, </a:t>
            </a:r>
            <a:b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</a:t>
            </a:r>
            <a:b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eligible </a:t>
            </a:r>
          </a:p>
        </p:txBody>
      </p: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5ED03D6A-BC7B-498B-B434-D287BB15063A}"/>
              </a:ext>
            </a:extLst>
          </p:cNvPr>
          <p:cNvSpPr/>
          <p:nvPr/>
        </p:nvSpPr>
        <p:spPr>
          <a:xfrm>
            <a:off x="7932420" y="2040045"/>
            <a:ext cx="2133600" cy="1600200"/>
          </a:xfrm>
          <a:prstGeom prst="roundRect">
            <a:avLst/>
          </a:prstGeom>
          <a:solidFill>
            <a:srgbClr val="F58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Yes, </a:t>
            </a:r>
            <a:b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eligible </a:t>
            </a:r>
            <a:b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enroll in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BED2BF8A-0E3F-4137-9977-53DFF3625D9D}"/>
              </a:ext>
            </a:extLst>
          </p:cNvPr>
          <p:cNvSpPr/>
          <p:nvPr/>
        </p:nvSpPr>
        <p:spPr>
          <a:xfrm>
            <a:off x="7932420" y="4402245"/>
            <a:ext cx="2133600" cy="1600200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No, </a:t>
            </a:r>
            <a:b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</a:t>
            </a:r>
            <a:b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eligible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B036E1-BF21-4674-9688-63C3E32B5235}"/>
              </a:ext>
            </a:extLst>
          </p:cNvPr>
          <p:cNvCxnSpPr/>
          <p:nvPr/>
        </p:nvCxnSpPr>
        <p:spPr>
          <a:xfrm>
            <a:off x="4732020" y="2802045"/>
            <a:ext cx="0" cy="2362200"/>
          </a:xfrm>
          <a:prstGeom prst="line">
            <a:avLst/>
          </a:prstGeom>
          <a:ln w="25400" cap="sq" cmpd="sng">
            <a:solidFill>
              <a:srgbClr val="7F7F7F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1BAFDC-0151-4B54-A869-9C596DD001A7}"/>
              </a:ext>
            </a:extLst>
          </p:cNvPr>
          <p:cNvCxnSpPr/>
          <p:nvPr/>
        </p:nvCxnSpPr>
        <p:spPr>
          <a:xfrm>
            <a:off x="7399020" y="3716445"/>
            <a:ext cx="533400" cy="609600"/>
          </a:xfrm>
          <a:prstGeom prst="line">
            <a:avLst/>
          </a:prstGeom>
          <a:ln w="25400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30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697272" y="699167"/>
            <a:ext cx="880626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Who Is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106E17-7AF2-46E8-83AF-92BAD9CE5163}"/>
              </a:ext>
            </a:extLst>
          </p:cNvPr>
          <p:cNvSpPr/>
          <p:nvPr/>
        </p:nvSpPr>
        <p:spPr>
          <a:xfrm>
            <a:off x="7532277" y="2353356"/>
            <a:ext cx="1672683" cy="1672683"/>
          </a:xfrm>
          <a:prstGeom prst="ellipse">
            <a:avLst/>
          </a:prstGeom>
          <a:solidFill>
            <a:srgbClr val="00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the move from Part-Time to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Full-Time 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4182C1-87EE-4EC3-930A-5C697D63136D}"/>
              </a:ext>
            </a:extLst>
          </p:cNvPr>
          <p:cNvSpPr/>
          <p:nvPr/>
        </p:nvSpPr>
        <p:spPr>
          <a:xfrm>
            <a:off x="6581635" y="3915456"/>
            <a:ext cx="1672683" cy="1672683"/>
          </a:xfrm>
          <a:prstGeom prst="ellipse">
            <a:avLst/>
          </a:prstGeom>
          <a:solidFill>
            <a:srgbClr val="F58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Marriage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0F7229-F95C-47E4-9E06-17D834662DCE}"/>
              </a:ext>
            </a:extLst>
          </p:cNvPr>
          <p:cNvSpPr/>
          <p:nvPr/>
        </p:nvSpPr>
        <p:spPr>
          <a:xfrm>
            <a:off x="8482918" y="3915456"/>
            <a:ext cx="1672683" cy="1672683"/>
          </a:xfrm>
          <a:prstGeom prst="ellipse">
            <a:avLst/>
          </a:prstGeom>
          <a:solidFill>
            <a:srgbClr val="7D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Birth of a Child </a:t>
            </a: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821032EE-AA35-4E0A-8436-9526FA7A86D4}"/>
              </a:ext>
            </a:extLst>
          </p:cNvPr>
          <p:cNvSpPr txBox="1"/>
          <p:nvPr/>
        </p:nvSpPr>
        <p:spPr>
          <a:xfrm>
            <a:off x="6768418" y="1789476"/>
            <a:ext cx="3200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 Life Event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4B3F7F-C5F7-4E5E-9B53-C7CA7CD47CC8}"/>
              </a:ext>
            </a:extLst>
          </p:cNvPr>
          <p:cNvSpPr>
            <a:spLocks noGrp="1"/>
          </p:cNvSpPr>
          <p:nvPr/>
        </p:nvSpPr>
        <p:spPr>
          <a:xfrm>
            <a:off x="2047463" y="4410756"/>
            <a:ext cx="365071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Protection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guaranteed reinstatement into 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Mahtomedi ISD medical plan if your Spouse loses their job or entitlement 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coverage.  </a:t>
            </a:r>
          </a:p>
          <a:p>
            <a:pPr marL="0" indent="0" algn="ctr">
              <a:buNone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Reinstatement will occur without lapse and no pre-existing condition limitations.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BD7964-B674-4CE6-B5CE-E4A3D0B066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5833" t="8577" r="19167" b="9795"/>
          <a:stretch>
            <a:fillRect/>
          </a:stretch>
        </p:blipFill>
        <p:spPr>
          <a:xfrm>
            <a:off x="2559221" y="1743756"/>
            <a:ext cx="2627194" cy="2667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5F0534-FC6F-43E6-B217-86C2E31384D1}"/>
              </a:ext>
            </a:extLst>
          </p:cNvPr>
          <p:cNvSpPr/>
          <p:nvPr/>
        </p:nvSpPr>
        <p:spPr>
          <a:xfrm>
            <a:off x="2697352" y="1844716"/>
            <a:ext cx="2385287" cy="2385287"/>
          </a:xfrm>
          <a:prstGeom prst="ellipse">
            <a:avLst/>
          </a:prstGeom>
          <a:noFill/>
          <a:ln w="28575">
            <a:solidFill>
              <a:srgbClr val="007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697272" y="699167"/>
            <a:ext cx="880626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Who Is </a:t>
            </a:r>
            <a:r>
              <a:rPr lang="en-US" u="sng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NOT</a:t>
            </a: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A794746-77D2-4AE4-B999-A193BCFB252F}"/>
              </a:ext>
            </a:extLst>
          </p:cNvPr>
          <p:cNvSpPr>
            <a:spLocks noGrp="1"/>
          </p:cNvSpPr>
          <p:nvPr/>
        </p:nvSpPr>
        <p:spPr>
          <a:xfrm>
            <a:off x="2195485" y="1701884"/>
            <a:ext cx="8308050" cy="4322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Garamond" pitchFamily="18" charset="0"/>
              <a:buAutoNum type="arabicPeriod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available to employees and their dependents whose alternate medical coverage would be through Mahtomedi ISD.</a:t>
            </a:r>
          </a:p>
          <a:p>
            <a:pPr marL="514350" indent="-514350">
              <a:lnSpc>
                <a:spcPct val="110000"/>
              </a:lnSpc>
              <a:buFont typeface="Garamond" pitchFamily="18" charset="0"/>
              <a:buAutoNum type="arabicPeriod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available to employees whose alternate medical coverage is with one of the following:</a:t>
            </a:r>
          </a:p>
          <a:p>
            <a:pPr marL="1314450" lvl="2" indent="-514350">
              <a:lnSpc>
                <a:spcPct val="110000"/>
              </a:lnSpc>
              <a:buFont typeface="Garamond" pitchFamily="18" charset="0"/>
              <a:buAutoNum type="romanLcPeriod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an active contribution to a Health Savings Account (HSA)</a:t>
            </a:r>
          </a:p>
          <a:p>
            <a:pPr marL="1314450" lvl="2" indent="-514350">
              <a:lnSpc>
                <a:spcPct val="110000"/>
              </a:lnSpc>
              <a:buFont typeface="Garamond" pitchFamily="18" charset="0"/>
              <a:buAutoNum type="romanLcPeriod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Medicare, Tricare, or Medicaid</a:t>
            </a:r>
          </a:p>
          <a:p>
            <a:pPr marL="1314450" lvl="2" indent="-514350">
              <a:lnSpc>
                <a:spcPct val="110000"/>
              </a:lnSpc>
              <a:buFont typeface="Garamond" pitchFamily="18" charset="0"/>
              <a:buAutoNum type="romanLcPeriod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California</a:t>
            </a:r>
          </a:p>
          <a:p>
            <a:pPr marL="1314450" lvl="2" indent="-514350">
              <a:lnSpc>
                <a:spcPct val="110000"/>
              </a:lnSpc>
              <a:buFont typeface="Garamond" pitchFamily="18" charset="0"/>
              <a:buAutoNum type="romanLcPeriod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Policy</a:t>
            </a:r>
          </a:p>
          <a:p>
            <a:pPr marL="1314450" lvl="2" indent="-514350">
              <a:lnSpc>
                <a:spcPct val="110000"/>
              </a:lnSpc>
              <a:buFont typeface="Garamond" pitchFamily="18" charset="0"/>
              <a:buAutoNum type="romanLcPeriod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Benefit Health Plan </a:t>
            </a:r>
          </a:p>
          <a:p>
            <a:pPr marL="514350" indent="-514350">
              <a:lnSpc>
                <a:spcPct val="110000"/>
              </a:lnSpc>
              <a:buFont typeface="Garamond" pitchFamily="18" charset="0"/>
              <a:buAutoNum type="arabicPeriod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employee may be enrolled in a Health Reimbursement Arrangement or Flexible Spending Account but </a:t>
            </a:r>
            <a:r>
              <a:rPr lang="en-US" sz="19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reimbursed by </a:t>
            </a:r>
            <a:r>
              <a:rPr lang="en-US" sz="19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9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099024" y="950963"/>
            <a:ext cx="1022393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Is Reimbursed by </a:t>
            </a:r>
            <a:r>
              <a:rPr lang="en-US" sz="3600" dirty="0" err="1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CompleteCare</a:t>
            </a:r>
            <a:r>
              <a:rPr lang="en-US" sz="3600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A794746-77D2-4AE4-B999-A193BCFB252F}"/>
              </a:ext>
            </a:extLst>
          </p:cNvPr>
          <p:cNvSpPr>
            <a:spLocks noGrp="1"/>
          </p:cNvSpPr>
          <p:nvPr/>
        </p:nvSpPr>
        <p:spPr>
          <a:xfrm>
            <a:off x="2563548" y="2064520"/>
            <a:ext cx="7162800" cy="796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Reimbursement up to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of out-of-pocket costs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incurred under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alternate coverage.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D1B9A8-E499-4F00-B152-FC9246D83C5E}"/>
              </a:ext>
            </a:extLst>
          </p:cNvPr>
          <p:cNvGrpSpPr/>
          <p:nvPr/>
        </p:nvGrpSpPr>
        <p:grpSpPr>
          <a:xfrm>
            <a:off x="3630348" y="4343920"/>
            <a:ext cx="4953000" cy="646550"/>
            <a:chOff x="1828800" y="3334139"/>
            <a:chExt cx="4953000" cy="64655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316854-4D98-4D71-A55B-73C5B1D352F6}"/>
                </a:ext>
              </a:extLst>
            </p:cNvPr>
            <p:cNvCxnSpPr/>
            <p:nvPr/>
          </p:nvCxnSpPr>
          <p:spPr>
            <a:xfrm flipV="1">
              <a:off x="3464395" y="3663821"/>
              <a:ext cx="0" cy="316868"/>
            </a:xfrm>
            <a:prstGeom prst="line">
              <a:avLst/>
            </a:prstGeom>
            <a:ln w="25400" cap="sq" cmpd="sng">
              <a:solidFill>
                <a:srgbClr val="7F7F7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E2ADAF-B06D-4A61-A596-8A0C69FC13F3}"/>
                </a:ext>
              </a:extLst>
            </p:cNvPr>
            <p:cNvCxnSpPr/>
            <p:nvPr/>
          </p:nvCxnSpPr>
          <p:spPr>
            <a:xfrm flipV="1">
              <a:off x="5181600" y="3657600"/>
              <a:ext cx="0" cy="316868"/>
            </a:xfrm>
            <a:prstGeom prst="line">
              <a:avLst/>
            </a:prstGeom>
            <a:ln w="25400" cap="sq" cmpd="sng">
              <a:solidFill>
                <a:srgbClr val="7F7F7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12EC6C-D9DD-4DE1-82BA-EDB6A4A67109}"/>
                </a:ext>
              </a:extLst>
            </p:cNvPr>
            <p:cNvCxnSpPr/>
            <p:nvPr/>
          </p:nvCxnSpPr>
          <p:spPr>
            <a:xfrm flipV="1">
              <a:off x="6781800" y="3657600"/>
              <a:ext cx="0" cy="316868"/>
            </a:xfrm>
            <a:prstGeom prst="line">
              <a:avLst/>
            </a:prstGeom>
            <a:ln w="25400" cap="sq" cmpd="sng">
              <a:solidFill>
                <a:srgbClr val="7F7F7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04433E-1396-480B-9D8E-7F4A6F849F11}"/>
                </a:ext>
              </a:extLst>
            </p:cNvPr>
            <p:cNvCxnSpPr/>
            <p:nvPr/>
          </p:nvCxnSpPr>
          <p:spPr>
            <a:xfrm flipV="1">
              <a:off x="1828800" y="3657600"/>
              <a:ext cx="0" cy="316868"/>
            </a:xfrm>
            <a:prstGeom prst="line">
              <a:avLst/>
            </a:prstGeom>
            <a:ln w="25400" cap="sq" cmpd="sng">
              <a:solidFill>
                <a:srgbClr val="7F7F7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EC1A3F4-2A7C-4CA6-8306-46A7CF125408}"/>
                </a:ext>
              </a:extLst>
            </p:cNvPr>
            <p:cNvCxnSpPr/>
            <p:nvPr/>
          </p:nvCxnSpPr>
          <p:spPr>
            <a:xfrm flipV="1">
              <a:off x="4355468" y="3334139"/>
              <a:ext cx="0" cy="316868"/>
            </a:xfrm>
            <a:prstGeom prst="line">
              <a:avLst/>
            </a:prstGeom>
            <a:ln w="25400" cap="sq" cmpd="sng">
              <a:solidFill>
                <a:srgbClr val="7F7F7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60DE77-AC02-4884-A27F-0033177B6D72}"/>
                </a:ext>
              </a:extLst>
            </p:cNvPr>
            <p:cNvCxnSpPr/>
            <p:nvPr/>
          </p:nvCxnSpPr>
          <p:spPr>
            <a:xfrm flipH="1">
              <a:off x="1828800" y="3657600"/>
              <a:ext cx="4953000" cy="0"/>
            </a:xfrm>
            <a:prstGeom prst="line">
              <a:avLst/>
            </a:prstGeom>
            <a:ln w="25400" cap="sq" cmpd="sng">
              <a:solidFill>
                <a:srgbClr val="7F7F7F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C2C6B80-0673-48AA-90E9-976EA63B6DC5}"/>
              </a:ext>
            </a:extLst>
          </p:cNvPr>
          <p:cNvSpPr/>
          <p:nvPr/>
        </p:nvSpPr>
        <p:spPr>
          <a:xfrm>
            <a:off x="7869833" y="4793480"/>
            <a:ext cx="1554480" cy="1554480"/>
          </a:xfrm>
          <a:prstGeom prst="ellipse">
            <a:avLst/>
          </a:prstGeom>
          <a:solidFill>
            <a:srgbClr val="F58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3F54E932-AB71-4991-B442-EAD8FD67E3EC}"/>
              </a:ext>
            </a:extLst>
          </p:cNvPr>
          <p:cNvSpPr txBox="1"/>
          <p:nvPr/>
        </p:nvSpPr>
        <p:spPr>
          <a:xfrm>
            <a:off x="7821348" y="5278333"/>
            <a:ext cx="165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b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Prescriptions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85FF19-121D-426A-B267-BDAF3477446E}"/>
              </a:ext>
            </a:extLst>
          </p:cNvPr>
          <p:cNvSpPr/>
          <p:nvPr/>
        </p:nvSpPr>
        <p:spPr>
          <a:xfrm>
            <a:off x="2840633" y="4793480"/>
            <a:ext cx="1554480" cy="1554480"/>
          </a:xfrm>
          <a:prstGeom prst="ellipse">
            <a:avLst/>
          </a:prstGeom>
          <a:solidFill>
            <a:srgbClr val="7D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80D74-25DA-4889-9659-BEF6E4BBA7CE}"/>
              </a:ext>
            </a:extLst>
          </p:cNvPr>
          <p:cNvSpPr txBox="1"/>
          <p:nvPr/>
        </p:nvSpPr>
        <p:spPr>
          <a:xfrm>
            <a:off x="2792148" y="5278333"/>
            <a:ext cx="165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b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Co-Pays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02F1EC-8718-421C-95D6-B49DE9C07B57}"/>
              </a:ext>
            </a:extLst>
          </p:cNvPr>
          <p:cNvSpPr/>
          <p:nvPr/>
        </p:nvSpPr>
        <p:spPr>
          <a:xfrm>
            <a:off x="4506683" y="4793480"/>
            <a:ext cx="1554480" cy="1554480"/>
          </a:xfrm>
          <a:prstGeom prst="ellipse">
            <a:avLst/>
          </a:prstGeom>
          <a:solidFill>
            <a:srgbClr val="F58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291B7D0F-489D-417E-BAE1-4220A567F4D0}"/>
              </a:ext>
            </a:extLst>
          </p:cNvPr>
          <p:cNvSpPr txBox="1"/>
          <p:nvPr/>
        </p:nvSpPr>
        <p:spPr>
          <a:xfrm>
            <a:off x="4458198" y="5278333"/>
            <a:ext cx="165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Deductibles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68A630-4F57-4834-814C-32B1F13F847F}"/>
              </a:ext>
            </a:extLst>
          </p:cNvPr>
          <p:cNvSpPr/>
          <p:nvPr/>
        </p:nvSpPr>
        <p:spPr>
          <a:xfrm>
            <a:off x="6193433" y="4793480"/>
            <a:ext cx="1554480" cy="1554480"/>
          </a:xfrm>
          <a:prstGeom prst="ellipse">
            <a:avLst/>
          </a:prstGeom>
          <a:solidFill>
            <a:srgbClr val="7D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769BF134-5706-4418-B646-30A0966A6C74}"/>
              </a:ext>
            </a:extLst>
          </p:cNvPr>
          <p:cNvSpPr txBox="1"/>
          <p:nvPr/>
        </p:nvSpPr>
        <p:spPr>
          <a:xfrm>
            <a:off x="6144948" y="5278333"/>
            <a:ext cx="165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b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Co-Insurance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FF0A38-2DE8-4BA6-8E3D-E38535FFF7A4}"/>
              </a:ext>
            </a:extLst>
          </p:cNvPr>
          <p:cNvGrpSpPr/>
          <p:nvPr/>
        </p:nvGrpSpPr>
        <p:grpSpPr>
          <a:xfrm>
            <a:off x="5331291" y="2960501"/>
            <a:ext cx="1651450" cy="1554480"/>
            <a:chOff x="3716156" y="1752600"/>
            <a:chExt cx="1651450" cy="155448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D94F9B-8E4B-4257-BF4E-ED722D7A618D}"/>
                </a:ext>
              </a:extLst>
            </p:cNvPr>
            <p:cNvSpPr/>
            <p:nvPr/>
          </p:nvSpPr>
          <p:spPr>
            <a:xfrm>
              <a:off x="3764641" y="1752600"/>
              <a:ext cx="1554480" cy="1554480"/>
            </a:xfrm>
            <a:prstGeom prst="ellipse">
              <a:avLst/>
            </a:prstGeom>
            <a:solidFill>
              <a:srgbClr val="007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97E9A841-D891-429D-A776-C1179F222B11}"/>
                </a:ext>
              </a:extLst>
            </p:cNvPr>
            <p:cNvSpPr txBox="1"/>
            <p:nvPr/>
          </p:nvSpPr>
          <p:spPr>
            <a:xfrm>
              <a:off x="3716156" y="2310825"/>
              <a:ext cx="165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Out-of-Pocket Cost*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93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4FE72-17F5-47E1-A8E8-968A09DBAD83}"/>
              </a:ext>
            </a:extLst>
          </p:cNvPr>
          <p:cNvSpPr/>
          <p:nvPr/>
        </p:nvSpPr>
        <p:spPr>
          <a:xfrm>
            <a:off x="870786" y="469557"/>
            <a:ext cx="10450427" cy="59815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7C1DA-B29D-40CF-8C36-0908C2ED3E1F}"/>
              </a:ext>
            </a:extLst>
          </p:cNvPr>
          <p:cNvSpPr/>
          <p:nvPr/>
        </p:nvSpPr>
        <p:spPr>
          <a:xfrm>
            <a:off x="587713" y="359029"/>
            <a:ext cx="1196495" cy="108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afe">
            <a:extLst>
              <a:ext uri="{FF2B5EF4-FFF2-40B4-BE49-F238E27FC236}">
                <a16:creationId xmlns:a16="http://schemas.microsoft.com/office/drawing/2014/main" id="{91E8B690-2232-43C3-9316-58365206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777" y="150152"/>
            <a:ext cx="1196495" cy="119649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68B05C3-9BA8-4D1C-BC8D-328362EF9177}"/>
              </a:ext>
            </a:extLst>
          </p:cNvPr>
          <p:cNvSpPr txBox="1">
            <a:spLocks/>
          </p:cNvSpPr>
          <p:nvPr/>
        </p:nvSpPr>
        <p:spPr>
          <a:xfrm>
            <a:off x="1099024" y="950963"/>
            <a:ext cx="10223933" cy="89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Example: Susan’s Surgery (Part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0EFD4-0D7B-46DB-A968-E977E23685E4}"/>
              </a:ext>
            </a:extLst>
          </p:cNvPr>
          <p:cNvSpPr txBox="1"/>
          <p:nvPr/>
        </p:nvSpPr>
        <p:spPr>
          <a:xfrm>
            <a:off x="10609289" y="6347960"/>
            <a:ext cx="13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943808-8607-4325-AC7F-B21B3CDCB6BF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A794746-77D2-4AE4-B999-A193BCFB252F}"/>
              </a:ext>
            </a:extLst>
          </p:cNvPr>
          <p:cNvSpPr>
            <a:spLocks noGrp="1"/>
          </p:cNvSpPr>
          <p:nvPr/>
        </p:nvSpPr>
        <p:spPr>
          <a:xfrm>
            <a:off x="2575616" y="2055748"/>
            <a:ext cx="7162800" cy="1051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7F7F7F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Susan has decided that she is going to enroll 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She has enrolled on her husband Bill’s group health plan and has submitted the proper paperwork. She is happy with the move but there are some differences in the benefits: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131023-39FB-4E98-A3B4-AED16EC94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0394" y="3230537"/>
            <a:ext cx="824816" cy="82481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BEAC7EC-6E2E-4BA7-8697-A58F95DA6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53762" y="3204013"/>
            <a:ext cx="810457" cy="81045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B1A762-1142-4232-A926-0D9367016606}"/>
              </a:ext>
            </a:extLst>
          </p:cNvPr>
          <p:cNvCxnSpPr/>
          <p:nvPr/>
        </p:nvCxnSpPr>
        <p:spPr>
          <a:xfrm flipV="1">
            <a:off x="6151967" y="3400506"/>
            <a:ext cx="0" cy="2362200"/>
          </a:xfrm>
          <a:prstGeom prst="line">
            <a:avLst/>
          </a:prstGeom>
          <a:ln w="25400">
            <a:solidFill>
              <a:srgbClr val="F583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1">
            <a:extLst>
              <a:ext uri="{FF2B5EF4-FFF2-40B4-BE49-F238E27FC236}">
                <a16:creationId xmlns:a16="http://schemas.microsoft.com/office/drawing/2014/main" id="{46575838-4E10-45FA-9428-CD745E327581}"/>
              </a:ext>
            </a:extLst>
          </p:cNvPr>
          <p:cNvSpPr txBox="1"/>
          <p:nvPr/>
        </p:nvSpPr>
        <p:spPr>
          <a:xfrm>
            <a:off x="2787666" y="4238706"/>
            <a:ext cx="254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$1,250 Deductible</a:t>
            </a:r>
            <a:b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$500 Co-Pay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Prescription</a:t>
            </a:r>
            <a:r>
              <a:rPr lang="en-US" sz="2400" b="1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Reimbursement</a:t>
            </a:r>
            <a:endParaRPr lang="en-US" b="1" dirty="0">
              <a:solidFill>
                <a:srgbClr val="F583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2CE2FBAE-2602-4324-A517-8027D13E0263}"/>
              </a:ext>
            </a:extLst>
          </p:cNvPr>
          <p:cNvSpPr txBox="1"/>
          <p:nvPr/>
        </p:nvSpPr>
        <p:spPr>
          <a:xfrm>
            <a:off x="6836715" y="4238706"/>
            <a:ext cx="3862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Spouse’s Group Plan &amp; </a:t>
            </a:r>
            <a:b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baseline="30000" dirty="0" err="1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CompleteCare</a:t>
            </a:r>
            <a:r>
              <a:rPr lang="en-US" sz="2400" b="1" baseline="30000" dirty="0">
                <a:solidFill>
                  <a:srgbClr val="0074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$2,500 Deductible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$750 Co-Pay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Prescription</a:t>
            </a:r>
            <a:r>
              <a:rPr lang="en-US" sz="2400" b="1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baseline="30000" dirty="0">
                <a:solidFill>
                  <a:srgbClr val="F583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OOP Reimbursement</a:t>
            </a:r>
            <a:endParaRPr lang="en-US" b="1" dirty="0">
              <a:solidFill>
                <a:srgbClr val="F583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2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581</Words>
  <Application>Microsoft Office PowerPoint</Application>
  <PresentationFormat>Widescreen</PresentationFormat>
  <Paragraphs>140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Lato Black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Rasmussen</dc:creator>
  <cp:lastModifiedBy>Valerie Ortiz</cp:lastModifiedBy>
  <cp:revision>13</cp:revision>
  <dcterms:created xsi:type="dcterms:W3CDTF">2019-08-16T18:28:50Z</dcterms:created>
  <dcterms:modified xsi:type="dcterms:W3CDTF">2020-05-29T14:39:25Z</dcterms:modified>
</cp:coreProperties>
</file>